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3"/>
  </p:notesMasterIdLst>
  <p:handoutMasterIdLst>
    <p:handoutMasterId r:id="rId14"/>
  </p:handoutMasterIdLst>
  <p:sldIdLst>
    <p:sldId id="540" r:id="rId3"/>
    <p:sldId id="1206" r:id="rId4"/>
    <p:sldId id="1208" r:id="rId5"/>
    <p:sldId id="1211" r:id="rId6"/>
    <p:sldId id="1214" r:id="rId7"/>
    <p:sldId id="1213" r:id="rId8"/>
    <p:sldId id="1217" r:id="rId9"/>
    <p:sldId id="1219" r:id="rId10"/>
    <p:sldId id="1218" r:id="rId11"/>
    <p:sldId id="1216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3" autoAdjust="0"/>
    <p:restoredTop sz="80952" autoAdjust="0"/>
  </p:normalViewPr>
  <p:slideViewPr>
    <p:cSldViewPr>
      <p:cViewPr varScale="1">
        <p:scale>
          <a:sx n="89" d="100"/>
          <a:sy n="89" d="100"/>
        </p:scale>
        <p:origin x="-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77E333-21B6-4749-938C-B42F6B8A7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34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40DD1B2-9755-4CE9-B400-12A1B4DED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280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xmlns="" id="{64CD5623-5096-4247-ACD7-FE8FAB8D1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E16D87-867C-43C0-9021-47EE8EB6767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A4435073-1092-4C93-903B-DF0A09874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178D8BFF-4D10-4487-BDFC-154C92391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B00494-E6AA-47D3-958D-AE8E018C1D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PNCWA 2010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FB66231C-4FDF-4AE9-AF7A-807D7C08E5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Developments in Laboratory Management</a:t>
            </a:r>
          </a:p>
        </p:txBody>
      </p:sp>
    </p:spTree>
    <p:extLst>
      <p:ext uri="{BB962C8B-B14F-4D97-AF65-F5344CB8AC3E}">
        <p14:creationId xmlns:p14="http://schemas.microsoft.com/office/powerpoint/2010/main" val="73675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4439D771-AD37-4CE8-B8F9-71C9C313A9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9AF560E9-9516-449B-BF6E-AC4CBB49D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xmlns="" id="{1F6CD848-9D98-4D30-A0FC-1F059D6EF09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Developments in Laboratory Management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78B996-31B9-431B-9E1C-D7143AB1B9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PNCWA 2010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7292F9-5721-4BC6-83C6-657FE091A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AB99D9-DFF5-4764-AF8F-1BDAD40CEC9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1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D1FCA646-2C6E-4E95-AC9D-41125E2562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0196B1B4-F6DA-4D14-B306-BED376AFE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xmlns="" id="{C47F7864-ACC7-4FF1-816C-0AF209E2B4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Developments in Laboratory Management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9C530-9257-46F9-AF31-D6154019F1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PNCWA 2010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934A8C-E970-4EB5-882F-449845335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5CF81D-6600-4887-B228-30F7C7C8A54D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2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DA841F6B-29A2-4552-97E1-E4378484C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F200712D-F733-4475-A8F0-C6873D58B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2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E4EDDA83-920B-4389-9D97-0EF041EECA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A7A721C6-C8F1-43B5-8CC6-E712C0CFD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xmlns="" id="{CCD2921B-434D-46D4-A6F0-34766E24C3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Developments in Laboratory Management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64DE02-AACA-4839-9914-C29060D65C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PNCWA 2010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9C2A5-1918-467E-B654-4CA919ABE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150A32-5551-4DE8-8705-9D89696F665E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11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B2731D7B-8369-4A38-BA9C-B93381056C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60C9B1A4-5308-48FC-9249-146023DD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xmlns="" id="{FAADA2A0-3B0D-42EA-B321-F5901B10F3C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Developments in Laboratory Management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94E3EF-5844-4FB0-B14A-C9DDA0BF57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PNCWA 2010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934CA-71AB-42F8-92B9-3DD8A17B8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648F7D-52C0-437D-A878-31D5C4D21CF1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0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xmlns="" id="{7B18655A-A43B-42BC-86C6-E0FDF0D5F5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xmlns="" id="{29B9E384-7815-4773-A5FE-542964B9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xmlns="" id="{9A3F6A62-A032-4ECD-BA0F-AFEC63776D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Developments in Laboratory Management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8145F9-4E3E-494B-8780-C77A928BE4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PNCWA 2010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6271B-96FB-4595-AF1D-D2557B6AA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1D50E3-55B3-48C0-ADD1-0A0EFF81BC5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97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E4D5-92A2-41C6-B58C-0A68AEA8A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65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73A26-77C1-4322-97A7-17D9B66E4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66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ADF57-1BDA-450F-9DC4-8D29FCC1B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6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EC701-232F-4355-B927-1C933086E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35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8C2CB-1523-4FA7-891E-7B518DEEE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39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28E44-4A44-4F78-9884-0A56138F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83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D340-35C6-4655-BB31-E9B1ECE42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A130D-12B2-446B-92A8-E953E3768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213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36DE8-D7A1-48C8-A1E3-327A10852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66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3103A-29A1-4583-BFF5-2C926E1C7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291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9C074-1356-4B68-B03F-F8AF5C72C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66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F91C9-24B1-4845-BE17-5F3760FFA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2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A98E8-2810-4107-8523-91D83A2B3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249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F27F3-8905-49D1-997D-9EB92A12B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69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CA57C-C961-429A-84F8-369CF171C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15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63545-F1AC-4E39-A626-5C7F285C4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89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5270E-1D0B-41FC-B3DF-B194FCEB6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2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45B3-156F-4684-BB3B-3D9D488E1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81CED-449A-40E5-8DCF-A867D4D9D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0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B8DDA-0C63-45B6-8FD9-E2FEE1454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81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03415-B8A7-446B-8277-6128FF475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9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20989-3862-4650-A9CA-830C559C7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03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itle-page-blue-r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74638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47145E-D6FA-4330-A200-D712008FCC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64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A2"/>
        </a:buClr>
        <a:buSzPct val="50000"/>
        <a:buFont typeface="Wingdings" panose="05000000000000000000" pitchFamily="2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4A2"/>
        </a:buClr>
        <a:buSzPct val="60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A2"/>
        </a:buClr>
        <a:buSzPct val="60000"/>
        <a:buFont typeface="Wingdings" panose="05000000000000000000" pitchFamily="2" charset="2"/>
        <a:buChar char="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4A2"/>
        </a:buClr>
        <a:buSzPct val="35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A2"/>
        </a:buClr>
        <a:buSzPct val="3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-page-blue-r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74638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D4CACC-71A0-44BF-8512-AF3C421A7A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64A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4A2"/>
          </a:solidFill>
          <a:latin typeface="Optima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4A2"/>
        </a:buClr>
        <a:buSzPct val="50000"/>
        <a:buFont typeface="Wingdings" panose="05000000000000000000" pitchFamily="2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4A2"/>
        </a:buClr>
        <a:buSzPct val="60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64A2"/>
        </a:buClr>
        <a:buSzPct val="60000"/>
        <a:buFont typeface="Wingdings" panose="05000000000000000000" pitchFamily="2" charset="2"/>
        <a:buChar char="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64A2"/>
        </a:buClr>
        <a:buSzPct val="35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64A2"/>
        </a:buClr>
        <a:buSzPct val="3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>
            <a:extLst>
              <a:ext uri="{FF2B5EF4-FFF2-40B4-BE49-F238E27FC236}">
                <a16:creationId xmlns:a16="http://schemas.microsoft.com/office/drawing/2014/main" xmlns="" id="{2A95E210-8BA4-4CE9-855F-616E2F7C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2707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Optima"/>
              </a:rPr>
              <a:t>TNI Small Laboratory Handbook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510B5A-ABE1-4142-BB07-890FCD8F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15926" r="50000" b="11482"/>
          <a:stretch/>
        </p:blipFill>
        <p:spPr>
          <a:xfrm>
            <a:off x="2305086" y="990601"/>
            <a:ext cx="4429040" cy="55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4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B456F668-06A3-4E07-BAD4-EFB00E56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</p:spPr>
        <p:txBody>
          <a:bodyPr/>
          <a:lstStyle/>
          <a:p>
            <a:r>
              <a:rPr lang="en-US" altLang="en-US"/>
              <a:t>Summary: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2F7D2994-383B-41B4-A8DF-DECCDF4B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altLang="en-US" dirty="0"/>
              <a:t>Many years of experience are included in hopes that the small laboratory will be spared a fair amount of learning from the mistakes of others.</a:t>
            </a:r>
          </a:p>
          <a:p>
            <a:r>
              <a:rPr lang="en-US" altLang="en-US" dirty="0"/>
              <a:t>It should also benefit the assessors by making laboratories more prepared for their first assessment</a:t>
            </a:r>
          </a:p>
        </p:txBody>
      </p:sp>
    </p:spTree>
    <p:extLst>
      <p:ext uri="{BB962C8B-B14F-4D97-AF65-F5344CB8AC3E}">
        <p14:creationId xmlns:p14="http://schemas.microsoft.com/office/powerpoint/2010/main" val="220189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7B6FBC51-F207-4021-B8F6-F1C1E81157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692150"/>
          </a:xfrm>
        </p:spPr>
        <p:txBody>
          <a:bodyPr/>
          <a:lstStyle/>
          <a:p>
            <a:pPr algn="ctr"/>
            <a:r>
              <a:rPr lang="en-US" altLang="en-US" dirty="0"/>
              <a:t>The Initial Inspiration…</a:t>
            </a:r>
          </a:p>
        </p:txBody>
      </p:sp>
      <p:pic>
        <p:nvPicPr>
          <p:cNvPr id="5123" name="Picture 2" descr="C:\Documents and Settings\keithc\My Documents\My Pictures\Dummies TNI.png">
            <a:extLst>
              <a:ext uri="{FF2B5EF4-FFF2-40B4-BE49-F238E27FC236}">
                <a16:creationId xmlns:a16="http://schemas.microsoft.com/office/drawing/2014/main" xmlns="" id="{9B91B857-9E22-420B-BAF1-57165D902CD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47800"/>
            <a:ext cx="4089400" cy="5127625"/>
          </a:xfrm>
          <a:noFill/>
        </p:spPr>
      </p:pic>
    </p:spTree>
    <p:extLst>
      <p:ext uri="{BB962C8B-B14F-4D97-AF65-F5344CB8AC3E}">
        <p14:creationId xmlns:p14="http://schemas.microsoft.com/office/powerpoint/2010/main" val="190297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xmlns="" id="{CF309AC6-0867-4D87-8173-AEC6EED0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The Initial Inspiration</a:t>
            </a:r>
            <a:r>
              <a:rPr lang="en-US" altLang="en-US" sz="4000" b="1" dirty="0" smtClean="0">
                <a:solidFill>
                  <a:schemeClr val="accent2"/>
                </a:solidFill>
              </a:rPr>
              <a:t>…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3200" b="1" dirty="0"/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3200" b="1" dirty="0" smtClean="0"/>
              <a:t>Guidance </a:t>
            </a:r>
            <a:r>
              <a:rPr lang="en-US" altLang="en-US" sz="3200" b="1" dirty="0"/>
              <a:t>Manual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3200" b="1" dirty="0"/>
              <a:t>for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3200" b="1" dirty="0"/>
              <a:t>Laboratories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3200" b="1" dirty="0"/>
              <a:t>Seeking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3200" b="1" dirty="0"/>
              <a:t>NELAC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3200" b="1" dirty="0"/>
              <a:t>Accreditation</a:t>
            </a:r>
            <a:endParaRPr lang="en-US" altLang="en-US" sz="3200" dirty="0"/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dirty="0"/>
              <a:t>by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dirty="0"/>
              <a:t>Thomas W. </a:t>
            </a:r>
            <a:r>
              <a:rPr lang="en-US" altLang="en-US" sz="2200" dirty="0" err="1"/>
              <a:t>McAninch</a:t>
            </a:r>
            <a:r>
              <a:rPr lang="en-US" altLang="en-US" sz="2200" dirty="0"/>
              <a:t>, PhD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dirty="0"/>
              <a:t>Laboratory Consulting Services</a:t>
            </a:r>
          </a:p>
        </p:txBody>
      </p:sp>
    </p:spTree>
    <p:extLst>
      <p:ext uri="{BB962C8B-B14F-4D97-AF65-F5344CB8AC3E}">
        <p14:creationId xmlns:p14="http://schemas.microsoft.com/office/powerpoint/2010/main" val="258150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ABC1F722-FBFF-4EAB-8098-7512B34C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0"/>
            <a:ext cx="2895600" cy="3943350"/>
          </a:xfrm>
        </p:spPr>
        <p:txBody>
          <a:bodyPr/>
          <a:lstStyle/>
          <a:p>
            <a:pPr algn="ctr"/>
            <a:r>
              <a:rPr lang="en-US" altLang="en-US" sz="2800" dirty="0"/>
              <a:t>Contents Match TNI Standard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E348E0-9F58-49D3-927B-099162CCE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8" t="15926" r="50538" b="11482"/>
          <a:stretch/>
        </p:blipFill>
        <p:spPr>
          <a:xfrm>
            <a:off x="2895600" y="254068"/>
            <a:ext cx="4724400" cy="61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xmlns="" id="{27DC104B-E6F8-4B27-B2F8-DB4E3383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19200"/>
            <a:ext cx="1905000" cy="2743200"/>
          </a:xfrm>
        </p:spPr>
        <p:txBody>
          <a:bodyPr/>
          <a:lstStyle/>
          <a:p>
            <a:r>
              <a:rPr lang="en-US" altLang="en-US" sz="2800" dirty="0"/>
              <a:t>Includes Key Points and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E00593-B860-40B3-9A33-D277E1435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24" t="50562" r="53214" b="18448"/>
          <a:stretch/>
        </p:blipFill>
        <p:spPr>
          <a:xfrm>
            <a:off x="2133600" y="609600"/>
            <a:ext cx="6858000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6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B312E0A9-989D-47E6-AFD1-FE1A20F8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altLang="en-US" sz="4600" dirty="0"/>
              <a:t>Examples are included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FAB007-10C4-455D-964D-F0E947031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7" t="20371" r="52500" b="50000"/>
          <a:stretch/>
        </p:blipFill>
        <p:spPr>
          <a:xfrm>
            <a:off x="489072" y="1351402"/>
            <a:ext cx="7664328" cy="48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0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BE2EC-EB46-4D7E-A25C-F3D66766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59C54A-75C9-4B5C-A477-9BAC3E658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Findings</a:t>
            </a:r>
          </a:p>
          <a:p>
            <a:r>
              <a:rPr lang="en-US" dirty="0"/>
              <a:t>Standard Interpretations</a:t>
            </a:r>
          </a:p>
          <a:p>
            <a:r>
              <a:rPr lang="en-US" dirty="0"/>
              <a:t>Guidance Documents (to be added fall 2018)</a:t>
            </a:r>
          </a:p>
          <a:p>
            <a:r>
              <a:rPr lang="en-US" dirty="0"/>
              <a:t>SOP Templates</a:t>
            </a:r>
          </a:p>
        </p:txBody>
      </p:sp>
    </p:spTree>
    <p:extLst>
      <p:ext uri="{BB962C8B-B14F-4D97-AF65-F5344CB8AC3E}">
        <p14:creationId xmlns:p14="http://schemas.microsoft.com/office/powerpoint/2010/main" val="272797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3B3FC-8ACB-4C7D-B9E8-638E0563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04800"/>
            <a:ext cx="6629400" cy="1143000"/>
          </a:xfrm>
        </p:spPr>
        <p:txBody>
          <a:bodyPr/>
          <a:lstStyle/>
          <a:p>
            <a:r>
              <a:rPr lang="en-US" dirty="0"/>
              <a:t>Guidance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87923D-2C12-4976-AEEB-F36F71E7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Proficiency Test Reporting Limit</a:t>
            </a:r>
          </a:p>
          <a:p>
            <a:r>
              <a:rPr lang="en-US" dirty="0"/>
              <a:t>Limit of Detection and Limit of Quantitation for Chemistry</a:t>
            </a:r>
          </a:p>
          <a:p>
            <a:r>
              <a:rPr lang="en-US" dirty="0"/>
              <a:t>Instrument Calibration for Chemistry</a:t>
            </a:r>
          </a:p>
        </p:txBody>
      </p:sp>
    </p:spTree>
    <p:extLst>
      <p:ext uri="{BB962C8B-B14F-4D97-AF65-F5344CB8AC3E}">
        <p14:creationId xmlns:p14="http://schemas.microsoft.com/office/powerpoint/2010/main" val="414667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CC251-D2C7-4573-ABF2-60BFB7F3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CE639F-523E-448C-B50A-3E0B7191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Administrative and Technical SOPs</a:t>
            </a:r>
          </a:p>
          <a:p>
            <a:r>
              <a:rPr lang="en-US" dirty="0"/>
              <a:t>Describe how to do them</a:t>
            </a:r>
          </a:p>
          <a:p>
            <a:r>
              <a:rPr lang="en-US" dirty="0"/>
              <a:t>Includes examples for TSS and Internal Audits</a:t>
            </a:r>
          </a:p>
        </p:txBody>
      </p:sp>
    </p:spTree>
    <p:extLst>
      <p:ext uri="{BB962C8B-B14F-4D97-AF65-F5344CB8AC3E}">
        <p14:creationId xmlns:p14="http://schemas.microsoft.com/office/powerpoint/2010/main" val="4149802932"/>
      </p:ext>
    </p:extLst>
  </p:cSld>
  <p:clrMapOvr>
    <a:masterClrMapping/>
  </p:clrMapOvr>
</p:sld>
</file>

<file path=ppt/theme/theme1.xml><?xml version="1.0" encoding="utf-8"?>
<a:theme xmlns:a="http://schemas.openxmlformats.org/drawingml/2006/main" name="1_tni_bluebeakers_rt">
  <a:themeElements>
    <a:clrScheme name="1_tni_bluebeakers_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ni_bluebeakers_rt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tni_bluebeakers_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ni_bluebeakers_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ni_bluebeakers_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ni_bluebeakers_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ni_bluebeakers_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ni_bluebeakers_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ni_bluebeakers_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ni_bluebeakers_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ni_bluebeakers_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ni_bluebeakers_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ni_bluebeakers_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ni_bluebeakers_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ni_bluebeakers_rt">
  <a:themeElements>
    <a:clrScheme name="tni_bluebeakers_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ni_bluebeakers_rt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ni_bluebeakers_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ni_bluebeakers_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ni_bluebeakers_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ni_bluebeakers_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ni_bluebeakers_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ni_bluebeakers_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ni_bluebeakers_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ni_bluebeakers_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ni_bluebeakers_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ni_bluebeakers_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ni_bluebeakers_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ni_bluebeakers_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10108</TotalTime>
  <Words>186</Words>
  <Application>Microsoft Macintosh PowerPoint</Application>
  <PresentationFormat>On-screen Show (4:3)</PresentationFormat>
  <Paragraphs>50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1_tni_bluebeakers_rt</vt:lpstr>
      <vt:lpstr>tni_bluebeakers_rt</vt:lpstr>
      <vt:lpstr>PowerPoint Presentation</vt:lpstr>
      <vt:lpstr>The Initial Inspiration…</vt:lpstr>
      <vt:lpstr>PowerPoint Presentation</vt:lpstr>
      <vt:lpstr>Contents Match TNI Standard Outline</vt:lpstr>
      <vt:lpstr>Includes Key Points and Discussion</vt:lpstr>
      <vt:lpstr>Examples are included</vt:lpstr>
      <vt:lpstr>Appendices</vt:lpstr>
      <vt:lpstr>Guidance Documents</vt:lpstr>
      <vt:lpstr>SOP Templates</vt:lpstr>
      <vt:lpstr>Summary: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Systems</dc:title>
  <dc:creator>Paul &amp; Sara Junio</dc:creator>
  <cp:lastModifiedBy>Ilona Verrips Taunton</cp:lastModifiedBy>
  <cp:revision>118</cp:revision>
  <dcterms:created xsi:type="dcterms:W3CDTF">2010-01-26T03:24:25Z</dcterms:created>
  <dcterms:modified xsi:type="dcterms:W3CDTF">2018-09-28T15:39:54Z</dcterms:modified>
</cp:coreProperties>
</file>